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96" r:id="rId3"/>
    <p:sldId id="298" r:id="rId4"/>
    <p:sldId id="300" r:id="rId5"/>
    <p:sldId id="302" r:id="rId6"/>
    <p:sldId id="301" r:id="rId7"/>
    <p:sldId id="303" r:id="rId8"/>
    <p:sldId id="30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5E8"/>
    <a:srgbClr val="DBE9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6"/>
    <p:restoredTop sz="95280"/>
  </p:normalViewPr>
  <p:slideViewPr>
    <p:cSldViewPr snapToGrid="0" snapToObjects="1">
      <p:cViewPr varScale="1">
        <p:scale>
          <a:sx n="76" d="100"/>
          <a:sy n="76" d="100"/>
        </p:scale>
        <p:origin x="208"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A3AE1B-7428-3B47-9696-36CCA264BAC5}" type="datetimeFigureOut">
              <a:rPr lang="de-DE" smtClean="0"/>
              <a:t>12.11.20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10967-93B3-BA47-B9B5-DEDDA1414755}" type="slidenum">
              <a:rPr lang="de-DE" smtClean="0"/>
              <a:t>‹Nr.›</a:t>
            </a:fld>
            <a:endParaRPr lang="de-DE"/>
          </a:p>
        </p:txBody>
      </p:sp>
    </p:spTree>
    <p:extLst>
      <p:ext uri="{BB962C8B-B14F-4D97-AF65-F5344CB8AC3E}">
        <p14:creationId xmlns:p14="http://schemas.microsoft.com/office/powerpoint/2010/main" val="2165988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11/12/20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descr="Ein Bild, das Zeichnung, Schild, Teller enthält.&#10;&#10;Automatisch generierte Beschreibung">
            <a:extLst>
              <a:ext uri="{FF2B5EF4-FFF2-40B4-BE49-F238E27FC236}">
                <a16:creationId xmlns:a16="http://schemas.microsoft.com/office/drawing/2014/main" id="{216FC34B-6EE1-5542-8FC8-7BBDF5D8676B}"/>
              </a:ext>
            </a:extLst>
          </p:cNvPr>
          <p:cNvPicPr>
            <a:picLocks noChangeAspect="1"/>
          </p:cNvPicPr>
          <p:nvPr/>
        </p:nvPicPr>
        <p:blipFill rotWithShape="1">
          <a:blip r:embed="rId2"/>
          <a:srcRect l="9091" t="11219" r="-2" b="10475"/>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el 1">
            <a:extLst>
              <a:ext uri="{FF2B5EF4-FFF2-40B4-BE49-F238E27FC236}">
                <a16:creationId xmlns:a16="http://schemas.microsoft.com/office/drawing/2014/main" id="{57EE2005-3941-334D-8F7D-B8B61877DDDE}"/>
              </a:ext>
            </a:extLst>
          </p:cNvPr>
          <p:cNvSpPr>
            <a:spLocks noGrp="1"/>
          </p:cNvSpPr>
          <p:nvPr>
            <p:ph type="ctrTitle"/>
          </p:nvPr>
        </p:nvSpPr>
        <p:spPr>
          <a:xfrm>
            <a:off x="668867" y="1678666"/>
            <a:ext cx="4088190" cy="2369093"/>
          </a:xfrm>
        </p:spPr>
        <p:txBody>
          <a:bodyPr>
            <a:normAutofit/>
          </a:bodyPr>
          <a:lstStyle/>
          <a:p>
            <a:br>
              <a:rPr lang="de-DE" sz="4800" dirty="0"/>
            </a:br>
            <a:r>
              <a:rPr lang="de-DE" sz="4800" dirty="0"/>
              <a:t>Jungschar</a:t>
            </a:r>
            <a:br>
              <a:rPr lang="de-DE" sz="4800" dirty="0"/>
            </a:br>
            <a:r>
              <a:rPr lang="de-DE" sz="4800" dirty="0"/>
              <a:t>Zuhause</a:t>
            </a:r>
          </a:p>
        </p:txBody>
      </p:sp>
      <p:sp>
        <p:nvSpPr>
          <p:cNvPr id="3" name="Untertitel 2">
            <a:extLst>
              <a:ext uri="{FF2B5EF4-FFF2-40B4-BE49-F238E27FC236}">
                <a16:creationId xmlns:a16="http://schemas.microsoft.com/office/drawing/2014/main" id="{E17AE544-1BEC-454A-B91A-BE030865641A}"/>
              </a:ext>
            </a:extLst>
          </p:cNvPr>
          <p:cNvSpPr>
            <a:spLocks noGrp="1"/>
          </p:cNvSpPr>
          <p:nvPr>
            <p:ph type="subTitle" idx="1"/>
          </p:nvPr>
        </p:nvSpPr>
        <p:spPr>
          <a:xfrm>
            <a:off x="677335" y="4050831"/>
            <a:ext cx="4079721" cy="1096901"/>
          </a:xfrm>
        </p:spPr>
        <p:txBody>
          <a:bodyPr>
            <a:normAutofit/>
          </a:bodyPr>
          <a:lstStyle/>
          <a:p>
            <a:r>
              <a:rPr lang="de-DE" sz="1600" dirty="0"/>
              <a:t>Just </a:t>
            </a:r>
            <a:r>
              <a:rPr lang="de-DE" sz="1600" dirty="0" err="1"/>
              <a:t>One</a:t>
            </a:r>
            <a:endParaRPr lang="de-DE" sz="1600" dirty="0"/>
          </a:p>
        </p:txBody>
      </p:sp>
      <p:cxnSp>
        <p:nvCxnSpPr>
          <p:cNvPr id="11" name="Straight Connector 10">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64448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8" name="Isosceles Triangle 87">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el 1">
            <a:extLst>
              <a:ext uri="{FF2B5EF4-FFF2-40B4-BE49-F238E27FC236}">
                <a16:creationId xmlns:a16="http://schemas.microsoft.com/office/drawing/2014/main" id="{E8920702-009C-5743-A13E-8965391A2ACB}"/>
              </a:ext>
            </a:extLst>
          </p:cNvPr>
          <p:cNvSpPr>
            <a:spLocks noGrp="1"/>
          </p:cNvSpPr>
          <p:nvPr>
            <p:ph type="title"/>
          </p:nvPr>
        </p:nvSpPr>
        <p:spPr>
          <a:xfrm>
            <a:off x="673754" y="643467"/>
            <a:ext cx="4203045" cy="1375608"/>
          </a:xfrm>
        </p:spPr>
        <p:txBody>
          <a:bodyPr anchor="ctr">
            <a:normAutofit/>
          </a:bodyPr>
          <a:lstStyle/>
          <a:p>
            <a:r>
              <a:rPr lang="de-DE" dirty="0">
                <a:solidFill>
                  <a:schemeClr val="bg1"/>
                </a:solidFill>
              </a:rPr>
              <a:t>Anleitung -</a:t>
            </a:r>
            <a:br>
              <a:rPr lang="de-DE" dirty="0">
                <a:solidFill>
                  <a:schemeClr val="bg1"/>
                </a:solidFill>
              </a:rPr>
            </a:br>
            <a:r>
              <a:rPr lang="de-DE" dirty="0">
                <a:solidFill>
                  <a:schemeClr val="bg1"/>
                </a:solidFill>
              </a:rPr>
              <a:t>Just </a:t>
            </a:r>
            <a:r>
              <a:rPr lang="de-DE" dirty="0" err="1">
                <a:solidFill>
                  <a:schemeClr val="bg1"/>
                </a:solidFill>
              </a:rPr>
              <a:t>One</a:t>
            </a:r>
            <a:endParaRPr lang="de-DE" dirty="0">
              <a:solidFill>
                <a:schemeClr val="bg1"/>
              </a:solidFill>
            </a:endParaRPr>
          </a:p>
        </p:txBody>
      </p:sp>
      <p:sp>
        <p:nvSpPr>
          <p:cNvPr id="3" name="Inhaltsplatzhalter 2">
            <a:extLst>
              <a:ext uri="{FF2B5EF4-FFF2-40B4-BE49-F238E27FC236}">
                <a16:creationId xmlns:a16="http://schemas.microsoft.com/office/drawing/2014/main" id="{462E461E-AA88-774E-8772-9165B6338A20}"/>
              </a:ext>
            </a:extLst>
          </p:cNvPr>
          <p:cNvSpPr>
            <a:spLocks noGrp="1"/>
          </p:cNvSpPr>
          <p:nvPr>
            <p:ph idx="1"/>
          </p:nvPr>
        </p:nvSpPr>
        <p:spPr>
          <a:xfrm>
            <a:off x="673754" y="2160590"/>
            <a:ext cx="3973943" cy="3440110"/>
          </a:xfrm>
        </p:spPr>
        <p:txBody>
          <a:bodyPr>
            <a:normAutofit fontScale="85000" lnSpcReduction="20000"/>
          </a:bodyPr>
          <a:lstStyle/>
          <a:p>
            <a:pPr marL="0" indent="0">
              <a:buNone/>
            </a:pPr>
            <a:r>
              <a:rPr lang="de-DE" sz="1400" b="1" dirty="0">
                <a:solidFill>
                  <a:schemeClr val="bg1"/>
                </a:solidFill>
              </a:rPr>
              <a:t>So geht´s …</a:t>
            </a:r>
          </a:p>
          <a:p>
            <a:pPr marL="0" indent="0">
              <a:buNone/>
            </a:pPr>
            <a:r>
              <a:rPr lang="de-DE" sz="1100" dirty="0">
                <a:solidFill>
                  <a:schemeClr val="bg1"/>
                </a:solidFill>
              </a:rPr>
              <a:t>In jeder Runde versucht einer von euch als Ratender ein geheimes Wort zu erraten. Die anderen helfen ihm, indem sie je einen Hinweis auf eine Zettel schrieben schreiben. </a:t>
            </a:r>
          </a:p>
          <a:p>
            <a:r>
              <a:rPr lang="de-DE" sz="1100" dirty="0">
                <a:solidFill>
                  <a:schemeClr val="bg1"/>
                </a:solidFill>
              </a:rPr>
              <a:t>Der Ratende wird bestimmt, muss eine Zahl zwischen 1 und 5 sagen und wird dann in einen Breakoutraum geschickt.</a:t>
            </a:r>
          </a:p>
          <a:p>
            <a:r>
              <a:rPr lang="de-DE" sz="1100" dirty="0">
                <a:solidFill>
                  <a:schemeClr val="bg1"/>
                </a:solidFill>
              </a:rPr>
              <a:t>Der zu erratende Begriff wird anhand der Karte und der genannten Zahl ausgewählt und die Mitspieler*innen schreiben ihre assoziierten Begriffe dazu auf.</a:t>
            </a:r>
          </a:p>
          <a:p>
            <a:r>
              <a:rPr lang="de-DE" sz="1100" dirty="0">
                <a:solidFill>
                  <a:schemeClr val="bg1"/>
                </a:solidFill>
              </a:rPr>
              <a:t>Es darf sich hierbei jedoch nicht untereinander abgesprochen werden. Es Kreativität gefragt, denn derselbe Hinweis sollte nicht von zwei Spielern gleichzeitig aufgeschrieben werden. Denn wenn es zwei oder mehrere gleiche Hinweise gibt, sind sie ungültig und der oder die Ratende bekommt sie nicht zu sehen. </a:t>
            </a:r>
          </a:p>
          <a:p>
            <a:r>
              <a:rPr lang="de-DE" sz="1100" dirty="0">
                <a:solidFill>
                  <a:schemeClr val="bg1"/>
                </a:solidFill>
              </a:rPr>
              <a:t>Der Ratende betritt wieder den Hauptraum und muss anhand der Begriffe, den gesuchten Begriff erraten.</a:t>
            </a:r>
          </a:p>
          <a:p>
            <a:pPr marL="0" indent="0">
              <a:buNone/>
            </a:pPr>
            <a:r>
              <a:rPr lang="de-DE" sz="1100" dirty="0">
                <a:solidFill>
                  <a:schemeClr val="bg1"/>
                </a:solidFill>
              </a:rPr>
              <a:t>Material: </a:t>
            </a:r>
          </a:p>
          <a:p>
            <a:r>
              <a:rPr lang="de-DE" sz="1100" dirty="0">
                <a:solidFill>
                  <a:schemeClr val="bg1"/>
                </a:solidFill>
              </a:rPr>
              <a:t> Zettel </a:t>
            </a:r>
          </a:p>
          <a:p>
            <a:r>
              <a:rPr lang="de-DE" sz="1100" dirty="0">
                <a:solidFill>
                  <a:schemeClr val="bg1"/>
                </a:solidFill>
              </a:rPr>
              <a:t> Stift</a:t>
            </a:r>
          </a:p>
        </p:txBody>
      </p:sp>
      <p:pic>
        <p:nvPicPr>
          <p:cNvPr id="37" name="Grafik 36" descr="Ein Bild, das Zeichnung enthält.&#10;&#10;Automatisch generierte Beschreibung">
            <a:extLst>
              <a:ext uri="{FF2B5EF4-FFF2-40B4-BE49-F238E27FC236}">
                <a16:creationId xmlns:a16="http://schemas.microsoft.com/office/drawing/2014/main" id="{9F7A809D-5142-B445-ACB9-79ABDD6603CC}"/>
              </a:ext>
            </a:extLst>
          </p:cNvPr>
          <p:cNvPicPr>
            <a:picLocks noChangeAspect="1"/>
          </p:cNvPicPr>
          <p:nvPr/>
        </p:nvPicPr>
        <p:blipFill>
          <a:blip r:embed="rId2"/>
          <a:stretch>
            <a:fillRect/>
          </a:stretch>
        </p:blipFill>
        <p:spPr>
          <a:xfrm>
            <a:off x="6298613" y="972608"/>
            <a:ext cx="4738276" cy="4900269"/>
          </a:xfrm>
          <a:prstGeom prst="rect">
            <a:avLst/>
          </a:prstGeom>
        </p:spPr>
      </p:pic>
      <p:sp>
        <p:nvSpPr>
          <p:cNvPr id="90" name="Isosceles Triangle 89">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234292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0" name="Straight Connector 6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4" name="Straight Connector 8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4" name="Rectangle 9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e 4">
            <a:extLst>
              <a:ext uri="{FF2B5EF4-FFF2-40B4-BE49-F238E27FC236}">
                <a16:creationId xmlns:a16="http://schemas.microsoft.com/office/drawing/2014/main" id="{70CE0A0B-8282-CA43-930E-BCE0D8FB4EAE}"/>
              </a:ext>
            </a:extLst>
          </p:cNvPr>
          <p:cNvGraphicFramePr>
            <a:graphicFrameLocks noGrp="1"/>
          </p:cNvGraphicFramePr>
          <p:nvPr>
            <p:ph idx="1"/>
            <p:extLst>
              <p:ext uri="{D42A27DB-BD31-4B8C-83A1-F6EECF244321}">
                <p14:modId xmlns:p14="http://schemas.microsoft.com/office/powerpoint/2010/main" val="3401650581"/>
              </p:ext>
            </p:extLst>
          </p:nvPr>
        </p:nvGraphicFramePr>
        <p:xfrm>
          <a:off x="4703557" y="1277155"/>
          <a:ext cx="2781837" cy="3541690"/>
        </p:xfrm>
        <a:graphic>
          <a:graphicData uri="http://schemas.openxmlformats.org/drawingml/2006/table">
            <a:tbl>
              <a:tblPr firstRow="1" bandRow="1">
                <a:tableStyleId>{5C22544A-7EE6-4342-B048-85BDC9FD1C3A}</a:tableStyleId>
              </a:tblPr>
              <a:tblGrid>
                <a:gridCol w="2781837">
                  <a:extLst>
                    <a:ext uri="{9D8B030D-6E8A-4147-A177-3AD203B41FA5}">
                      <a16:colId xmlns:a16="http://schemas.microsoft.com/office/drawing/2014/main" val="2294493453"/>
                    </a:ext>
                  </a:extLst>
                </a:gridCol>
              </a:tblGrid>
              <a:tr h="708338">
                <a:tc>
                  <a:txBody>
                    <a:bodyPr/>
                    <a:lstStyle/>
                    <a:p>
                      <a:pPr algn="ctr"/>
                      <a:r>
                        <a:rPr lang="de-DE" dirty="0"/>
                        <a:t>Stoff</a:t>
                      </a:r>
                    </a:p>
                  </a:txBody>
                  <a:tcPr anchor="ctr"/>
                </a:tc>
                <a:extLst>
                  <a:ext uri="{0D108BD9-81ED-4DB2-BD59-A6C34878D82A}">
                    <a16:rowId xmlns:a16="http://schemas.microsoft.com/office/drawing/2014/main" val="1047721399"/>
                  </a:ext>
                </a:extLst>
              </a:tr>
              <a:tr h="708338">
                <a:tc>
                  <a:txBody>
                    <a:bodyPr/>
                    <a:lstStyle/>
                    <a:p>
                      <a:pPr algn="ctr"/>
                      <a:r>
                        <a:rPr lang="de-DE" dirty="0"/>
                        <a:t>Vampir</a:t>
                      </a:r>
                    </a:p>
                  </a:txBody>
                  <a:tcPr anchor="ctr"/>
                </a:tc>
                <a:extLst>
                  <a:ext uri="{0D108BD9-81ED-4DB2-BD59-A6C34878D82A}">
                    <a16:rowId xmlns:a16="http://schemas.microsoft.com/office/drawing/2014/main" val="573600397"/>
                  </a:ext>
                </a:extLst>
              </a:tr>
              <a:tr h="708338">
                <a:tc>
                  <a:txBody>
                    <a:bodyPr/>
                    <a:lstStyle/>
                    <a:p>
                      <a:pPr algn="ctr"/>
                      <a:r>
                        <a:rPr lang="de-DE" dirty="0"/>
                        <a:t>Monopoly</a:t>
                      </a:r>
                    </a:p>
                  </a:txBody>
                  <a:tcPr anchor="ctr"/>
                </a:tc>
                <a:extLst>
                  <a:ext uri="{0D108BD9-81ED-4DB2-BD59-A6C34878D82A}">
                    <a16:rowId xmlns:a16="http://schemas.microsoft.com/office/drawing/2014/main" val="2197970551"/>
                  </a:ext>
                </a:extLst>
              </a:tr>
              <a:tr h="708338">
                <a:tc>
                  <a:txBody>
                    <a:bodyPr/>
                    <a:lstStyle/>
                    <a:p>
                      <a:pPr algn="ctr"/>
                      <a:r>
                        <a:rPr lang="de-DE" dirty="0"/>
                        <a:t>Manga</a:t>
                      </a:r>
                    </a:p>
                  </a:txBody>
                  <a:tcPr anchor="ctr"/>
                </a:tc>
                <a:extLst>
                  <a:ext uri="{0D108BD9-81ED-4DB2-BD59-A6C34878D82A}">
                    <a16:rowId xmlns:a16="http://schemas.microsoft.com/office/drawing/2014/main" val="1208988670"/>
                  </a:ext>
                </a:extLst>
              </a:tr>
              <a:tr h="708338">
                <a:tc>
                  <a:txBody>
                    <a:bodyPr/>
                    <a:lstStyle/>
                    <a:p>
                      <a:pPr algn="ctr"/>
                      <a:r>
                        <a:rPr lang="de-DE" dirty="0"/>
                        <a:t>Hotel</a:t>
                      </a:r>
                    </a:p>
                  </a:txBody>
                  <a:tcPr anchor="ctr"/>
                </a:tc>
                <a:extLst>
                  <a:ext uri="{0D108BD9-81ED-4DB2-BD59-A6C34878D82A}">
                    <a16:rowId xmlns:a16="http://schemas.microsoft.com/office/drawing/2014/main" val="2135022273"/>
                  </a:ext>
                </a:extLst>
              </a:tr>
            </a:tbl>
          </a:graphicData>
        </a:graphic>
      </p:graphicFrame>
    </p:spTree>
    <p:extLst>
      <p:ext uri="{BB962C8B-B14F-4D97-AF65-F5344CB8AC3E}">
        <p14:creationId xmlns:p14="http://schemas.microsoft.com/office/powerpoint/2010/main" val="74334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0" name="Straight Connector 6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4" name="Straight Connector 8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4" name="Rectangle 9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e 4">
            <a:extLst>
              <a:ext uri="{FF2B5EF4-FFF2-40B4-BE49-F238E27FC236}">
                <a16:creationId xmlns:a16="http://schemas.microsoft.com/office/drawing/2014/main" id="{70CE0A0B-8282-CA43-930E-BCE0D8FB4EAE}"/>
              </a:ext>
            </a:extLst>
          </p:cNvPr>
          <p:cNvGraphicFramePr>
            <a:graphicFrameLocks noGrp="1"/>
          </p:cNvGraphicFramePr>
          <p:nvPr>
            <p:ph idx="1"/>
            <p:extLst>
              <p:ext uri="{D42A27DB-BD31-4B8C-83A1-F6EECF244321}">
                <p14:modId xmlns:p14="http://schemas.microsoft.com/office/powerpoint/2010/main" val="3408305949"/>
              </p:ext>
            </p:extLst>
          </p:nvPr>
        </p:nvGraphicFramePr>
        <p:xfrm>
          <a:off x="4703557" y="1277155"/>
          <a:ext cx="2781837" cy="3541690"/>
        </p:xfrm>
        <a:graphic>
          <a:graphicData uri="http://schemas.openxmlformats.org/drawingml/2006/table">
            <a:tbl>
              <a:tblPr firstRow="1" bandRow="1">
                <a:tableStyleId>{5C22544A-7EE6-4342-B048-85BDC9FD1C3A}</a:tableStyleId>
              </a:tblPr>
              <a:tblGrid>
                <a:gridCol w="2781837">
                  <a:extLst>
                    <a:ext uri="{9D8B030D-6E8A-4147-A177-3AD203B41FA5}">
                      <a16:colId xmlns:a16="http://schemas.microsoft.com/office/drawing/2014/main" val="2294493453"/>
                    </a:ext>
                  </a:extLst>
                </a:gridCol>
              </a:tblGrid>
              <a:tr h="708338">
                <a:tc>
                  <a:txBody>
                    <a:bodyPr/>
                    <a:lstStyle/>
                    <a:p>
                      <a:pPr algn="ctr"/>
                      <a:r>
                        <a:rPr lang="de-DE" dirty="0"/>
                        <a:t>Fuchs</a:t>
                      </a:r>
                    </a:p>
                  </a:txBody>
                  <a:tcPr anchor="ctr"/>
                </a:tc>
                <a:extLst>
                  <a:ext uri="{0D108BD9-81ED-4DB2-BD59-A6C34878D82A}">
                    <a16:rowId xmlns:a16="http://schemas.microsoft.com/office/drawing/2014/main" val="1047721399"/>
                  </a:ext>
                </a:extLst>
              </a:tr>
              <a:tr h="708338">
                <a:tc>
                  <a:txBody>
                    <a:bodyPr/>
                    <a:lstStyle/>
                    <a:p>
                      <a:pPr algn="ctr"/>
                      <a:r>
                        <a:rPr lang="de-DE" dirty="0"/>
                        <a:t>Polizei</a:t>
                      </a:r>
                    </a:p>
                  </a:txBody>
                  <a:tcPr anchor="ctr"/>
                </a:tc>
                <a:extLst>
                  <a:ext uri="{0D108BD9-81ED-4DB2-BD59-A6C34878D82A}">
                    <a16:rowId xmlns:a16="http://schemas.microsoft.com/office/drawing/2014/main" val="573600397"/>
                  </a:ext>
                </a:extLst>
              </a:tr>
              <a:tr h="708338">
                <a:tc>
                  <a:txBody>
                    <a:bodyPr/>
                    <a:lstStyle/>
                    <a:p>
                      <a:pPr algn="ctr"/>
                      <a:r>
                        <a:rPr lang="de-DE" dirty="0"/>
                        <a:t>Simpson</a:t>
                      </a:r>
                    </a:p>
                  </a:txBody>
                  <a:tcPr anchor="ctr"/>
                </a:tc>
                <a:extLst>
                  <a:ext uri="{0D108BD9-81ED-4DB2-BD59-A6C34878D82A}">
                    <a16:rowId xmlns:a16="http://schemas.microsoft.com/office/drawing/2014/main" val="2197970551"/>
                  </a:ext>
                </a:extLst>
              </a:tr>
              <a:tr h="708338">
                <a:tc>
                  <a:txBody>
                    <a:bodyPr/>
                    <a:lstStyle/>
                    <a:p>
                      <a:pPr algn="ctr"/>
                      <a:r>
                        <a:rPr lang="de-DE" dirty="0"/>
                        <a:t>Donat</a:t>
                      </a:r>
                    </a:p>
                  </a:txBody>
                  <a:tcPr anchor="ctr"/>
                </a:tc>
                <a:extLst>
                  <a:ext uri="{0D108BD9-81ED-4DB2-BD59-A6C34878D82A}">
                    <a16:rowId xmlns:a16="http://schemas.microsoft.com/office/drawing/2014/main" val="1208988670"/>
                  </a:ext>
                </a:extLst>
              </a:tr>
              <a:tr h="708338">
                <a:tc>
                  <a:txBody>
                    <a:bodyPr/>
                    <a:lstStyle/>
                    <a:p>
                      <a:pPr algn="ctr"/>
                      <a:r>
                        <a:rPr lang="de-DE" dirty="0"/>
                        <a:t>Zeitung</a:t>
                      </a:r>
                    </a:p>
                  </a:txBody>
                  <a:tcPr anchor="ctr"/>
                </a:tc>
                <a:extLst>
                  <a:ext uri="{0D108BD9-81ED-4DB2-BD59-A6C34878D82A}">
                    <a16:rowId xmlns:a16="http://schemas.microsoft.com/office/drawing/2014/main" val="2135022273"/>
                  </a:ext>
                </a:extLst>
              </a:tr>
            </a:tbl>
          </a:graphicData>
        </a:graphic>
      </p:graphicFrame>
    </p:spTree>
    <p:extLst>
      <p:ext uri="{BB962C8B-B14F-4D97-AF65-F5344CB8AC3E}">
        <p14:creationId xmlns:p14="http://schemas.microsoft.com/office/powerpoint/2010/main" val="105018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0" name="Straight Connector 6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4" name="Straight Connector 8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4" name="Rectangle 9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e 4">
            <a:extLst>
              <a:ext uri="{FF2B5EF4-FFF2-40B4-BE49-F238E27FC236}">
                <a16:creationId xmlns:a16="http://schemas.microsoft.com/office/drawing/2014/main" id="{70CE0A0B-8282-CA43-930E-BCE0D8FB4EAE}"/>
              </a:ext>
            </a:extLst>
          </p:cNvPr>
          <p:cNvGraphicFramePr>
            <a:graphicFrameLocks noGrp="1"/>
          </p:cNvGraphicFramePr>
          <p:nvPr>
            <p:ph idx="1"/>
            <p:extLst>
              <p:ext uri="{D42A27DB-BD31-4B8C-83A1-F6EECF244321}">
                <p14:modId xmlns:p14="http://schemas.microsoft.com/office/powerpoint/2010/main" val="4010763241"/>
              </p:ext>
            </p:extLst>
          </p:nvPr>
        </p:nvGraphicFramePr>
        <p:xfrm>
          <a:off x="4703557" y="1277155"/>
          <a:ext cx="2781837" cy="3541690"/>
        </p:xfrm>
        <a:graphic>
          <a:graphicData uri="http://schemas.openxmlformats.org/drawingml/2006/table">
            <a:tbl>
              <a:tblPr firstRow="1" bandRow="1">
                <a:tableStyleId>{5C22544A-7EE6-4342-B048-85BDC9FD1C3A}</a:tableStyleId>
              </a:tblPr>
              <a:tblGrid>
                <a:gridCol w="2781837">
                  <a:extLst>
                    <a:ext uri="{9D8B030D-6E8A-4147-A177-3AD203B41FA5}">
                      <a16:colId xmlns:a16="http://schemas.microsoft.com/office/drawing/2014/main" val="2294493453"/>
                    </a:ext>
                  </a:extLst>
                </a:gridCol>
              </a:tblGrid>
              <a:tr h="708338">
                <a:tc>
                  <a:txBody>
                    <a:bodyPr/>
                    <a:lstStyle/>
                    <a:p>
                      <a:pPr algn="ctr"/>
                      <a:r>
                        <a:rPr lang="de-DE" dirty="0"/>
                        <a:t>Zwerg</a:t>
                      </a:r>
                    </a:p>
                  </a:txBody>
                  <a:tcPr anchor="ctr"/>
                </a:tc>
                <a:extLst>
                  <a:ext uri="{0D108BD9-81ED-4DB2-BD59-A6C34878D82A}">
                    <a16:rowId xmlns:a16="http://schemas.microsoft.com/office/drawing/2014/main" val="1047721399"/>
                  </a:ext>
                </a:extLst>
              </a:tr>
              <a:tr h="708338">
                <a:tc>
                  <a:txBody>
                    <a:bodyPr/>
                    <a:lstStyle/>
                    <a:p>
                      <a:pPr algn="ctr"/>
                      <a:r>
                        <a:rPr lang="de-DE" dirty="0"/>
                        <a:t>Zirkus</a:t>
                      </a:r>
                    </a:p>
                  </a:txBody>
                  <a:tcPr anchor="ctr"/>
                </a:tc>
                <a:extLst>
                  <a:ext uri="{0D108BD9-81ED-4DB2-BD59-A6C34878D82A}">
                    <a16:rowId xmlns:a16="http://schemas.microsoft.com/office/drawing/2014/main" val="573600397"/>
                  </a:ext>
                </a:extLst>
              </a:tr>
              <a:tr h="708338">
                <a:tc>
                  <a:txBody>
                    <a:bodyPr/>
                    <a:lstStyle/>
                    <a:p>
                      <a:pPr algn="ctr"/>
                      <a:r>
                        <a:rPr lang="de-DE" dirty="0" err="1"/>
                        <a:t>Radia</a:t>
                      </a:r>
                      <a:endParaRPr lang="de-DE" dirty="0"/>
                    </a:p>
                  </a:txBody>
                  <a:tcPr anchor="ctr"/>
                </a:tc>
                <a:extLst>
                  <a:ext uri="{0D108BD9-81ED-4DB2-BD59-A6C34878D82A}">
                    <a16:rowId xmlns:a16="http://schemas.microsoft.com/office/drawing/2014/main" val="2197970551"/>
                  </a:ext>
                </a:extLst>
              </a:tr>
              <a:tr h="708338">
                <a:tc>
                  <a:txBody>
                    <a:bodyPr/>
                    <a:lstStyle/>
                    <a:p>
                      <a:pPr algn="ctr"/>
                      <a:r>
                        <a:rPr lang="de-DE" dirty="0"/>
                        <a:t>Rasenmäher</a:t>
                      </a:r>
                    </a:p>
                  </a:txBody>
                  <a:tcPr anchor="ctr"/>
                </a:tc>
                <a:extLst>
                  <a:ext uri="{0D108BD9-81ED-4DB2-BD59-A6C34878D82A}">
                    <a16:rowId xmlns:a16="http://schemas.microsoft.com/office/drawing/2014/main" val="1208988670"/>
                  </a:ext>
                </a:extLst>
              </a:tr>
              <a:tr h="708338">
                <a:tc>
                  <a:txBody>
                    <a:bodyPr/>
                    <a:lstStyle/>
                    <a:p>
                      <a:pPr algn="ctr"/>
                      <a:r>
                        <a:rPr lang="de-DE" dirty="0"/>
                        <a:t>Wald</a:t>
                      </a:r>
                    </a:p>
                  </a:txBody>
                  <a:tcPr anchor="ctr"/>
                </a:tc>
                <a:extLst>
                  <a:ext uri="{0D108BD9-81ED-4DB2-BD59-A6C34878D82A}">
                    <a16:rowId xmlns:a16="http://schemas.microsoft.com/office/drawing/2014/main" val="2135022273"/>
                  </a:ext>
                </a:extLst>
              </a:tr>
            </a:tbl>
          </a:graphicData>
        </a:graphic>
      </p:graphicFrame>
    </p:spTree>
    <p:extLst>
      <p:ext uri="{BB962C8B-B14F-4D97-AF65-F5344CB8AC3E}">
        <p14:creationId xmlns:p14="http://schemas.microsoft.com/office/powerpoint/2010/main" val="72072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0" name="Straight Connector 6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4" name="Straight Connector 8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4" name="Rectangle 9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e 4">
            <a:extLst>
              <a:ext uri="{FF2B5EF4-FFF2-40B4-BE49-F238E27FC236}">
                <a16:creationId xmlns:a16="http://schemas.microsoft.com/office/drawing/2014/main" id="{70CE0A0B-8282-CA43-930E-BCE0D8FB4EAE}"/>
              </a:ext>
            </a:extLst>
          </p:cNvPr>
          <p:cNvGraphicFramePr>
            <a:graphicFrameLocks noGrp="1"/>
          </p:cNvGraphicFramePr>
          <p:nvPr>
            <p:ph idx="1"/>
            <p:extLst>
              <p:ext uri="{D42A27DB-BD31-4B8C-83A1-F6EECF244321}">
                <p14:modId xmlns:p14="http://schemas.microsoft.com/office/powerpoint/2010/main" val="613092222"/>
              </p:ext>
            </p:extLst>
          </p:nvPr>
        </p:nvGraphicFramePr>
        <p:xfrm>
          <a:off x="4703557" y="1277155"/>
          <a:ext cx="2781837" cy="3541690"/>
        </p:xfrm>
        <a:graphic>
          <a:graphicData uri="http://schemas.openxmlformats.org/drawingml/2006/table">
            <a:tbl>
              <a:tblPr firstRow="1" bandRow="1">
                <a:tableStyleId>{5C22544A-7EE6-4342-B048-85BDC9FD1C3A}</a:tableStyleId>
              </a:tblPr>
              <a:tblGrid>
                <a:gridCol w="2781837">
                  <a:extLst>
                    <a:ext uri="{9D8B030D-6E8A-4147-A177-3AD203B41FA5}">
                      <a16:colId xmlns:a16="http://schemas.microsoft.com/office/drawing/2014/main" val="2294493453"/>
                    </a:ext>
                  </a:extLst>
                </a:gridCol>
              </a:tblGrid>
              <a:tr h="708338">
                <a:tc>
                  <a:txBody>
                    <a:bodyPr/>
                    <a:lstStyle/>
                    <a:p>
                      <a:pPr algn="ctr"/>
                      <a:r>
                        <a:rPr lang="de-DE" dirty="0"/>
                        <a:t>Barbie</a:t>
                      </a:r>
                    </a:p>
                  </a:txBody>
                  <a:tcPr anchor="ctr"/>
                </a:tc>
                <a:extLst>
                  <a:ext uri="{0D108BD9-81ED-4DB2-BD59-A6C34878D82A}">
                    <a16:rowId xmlns:a16="http://schemas.microsoft.com/office/drawing/2014/main" val="1047721399"/>
                  </a:ext>
                </a:extLst>
              </a:tr>
              <a:tr h="708338">
                <a:tc>
                  <a:txBody>
                    <a:bodyPr/>
                    <a:lstStyle/>
                    <a:p>
                      <a:pPr algn="ctr"/>
                      <a:r>
                        <a:rPr lang="de-DE" dirty="0"/>
                        <a:t>Schokolade</a:t>
                      </a:r>
                    </a:p>
                  </a:txBody>
                  <a:tcPr anchor="ctr"/>
                </a:tc>
                <a:extLst>
                  <a:ext uri="{0D108BD9-81ED-4DB2-BD59-A6C34878D82A}">
                    <a16:rowId xmlns:a16="http://schemas.microsoft.com/office/drawing/2014/main" val="573600397"/>
                  </a:ext>
                </a:extLst>
              </a:tr>
              <a:tr h="708338">
                <a:tc>
                  <a:txBody>
                    <a:bodyPr/>
                    <a:lstStyle/>
                    <a:p>
                      <a:pPr algn="ctr"/>
                      <a:r>
                        <a:rPr lang="de-DE" dirty="0"/>
                        <a:t>Schnee</a:t>
                      </a:r>
                    </a:p>
                  </a:txBody>
                  <a:tcPr anchor="ctr"/>
                </a:tc>
                <a:extLst>
                  <a:ext uri="{0D108BD9-81ED-4DB2-BD59-A6C34878D82A}">
                    <a16:rowId xmlns:a16="http://schemas.microsoft.com/office/drawing/2014/main" val="2197970551"/>
                  </a:ext>
                </a:extLst>
              </a:tr>
              <a:tr h="708338">
                <a:tc>
                  <a:txBody>
                    <a:bodyPr/>
                    <a:lstStyle/>
                    <a:p>
                      <a:pPr algn="ctr"/>
                      <a:r>
                        <a:rPr lang="de-DE" dirty="0"/>
                        <a:t>Krawatte</a:t>
                      </a:r>
                    </a:p>
                  </a:txBody>
                  <a:tcPr anchor="ctr"/>
                </a:tc>
                <a:extLst>
                  <a:ext uri="{0D108BD9-81ED-4DB2-BD59-A6C34878D82A}">
                    <a16:rowId xmlns:a16="http://schemas.microsoft.com/office/drawing/2014/main" val="1208988670"/>
                  </a:ext>
                </a:extLst>
              </a:tr>
              <a:tr h="708338">
                <a:tc>
                  <a:txBody>
                    <a:bodyPr/>
                    <a:lstStyle/>
                    <a:p>
                      <a:pPr algn="ctr"/>
                      <a:r>
                        <a:rPr lang="de-DE" dirty="0"/>
                        <a:t>Wind</a:t>
                      </a:r>
                    </a:p>
                  </a:txBody>
                  <a:tcPr anchor="ctr"/>
                </a:tc>
                <a:extLst>
                  <a:ext uri="{0D108BD9-81ED-4DB2-BD59-A6C34878D82A}">
                    <a16:rowId xmlns:a16="http://schemas.microsoft.com/office/drawing/2014/main" val="2135022273"/>
                  </a:ext>
                </a:extLst>
              </a:tr>
            </a:tbl>
          </a:graphicData>
        </a:graphic>
      </p:graphicFrame>
    </p:spTree>
    <p:extLst>
      <p:ext uri="{BB962C8B-B14F-4D97-AF65-F5344CB8AC3E}">
        <p14:creationId xmlns:p14="http://schemas.microsoft.com/office/powerpoint/2010/main" val="135648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0" name="Straight Connector 6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4" name="Straight Connector 8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4" name="Rectangle 9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e 4">
            <a:extLst>
              <a:ext uri="{FF2B5EF4-FFF2-40B4-BE49-F238E27FC236}">
                <a16:creationId xmlns:a16="http://schemas.microsoft.com/office/drawing/2014/main" id="{70CE0A0B-8282-CA43-930E-BCE0D8FB4EAE}"/>
              </a:ext>
            </a:extLst>
          </p:cNvPr>
          <p:cNvGraphicFramePr>
            <a:graphicFrameLocks noGrp="1"/>
          </p:cNvGraphicFramePr>
          <p:nvPr>
            <p:ph idx="1"/>
            <p:extLst>
              <p:ext uri="{D42A27DB-BD31-4B8C-83A1-F6EECF244321}">
                <p14:modId xmlns:p14="http://schemas.microsoft.com/office/powerpoint/2010/main" val="3131833793"/>
              </p:ext>
            </p:extLst>
          </p:nvPr>
        </p:nvGraphicFramePr>
        <p:xfrm>
          <a:off x="4703557" y="1277155"/>
          <a:ext cx="2781837" cy="3541690"/>
        </p:xfrm>
        <a:graphic>
          <a:graphicData uri="http://schemas.openxmlformats.org/drawingml/2006/table">
            <a:tbl>
              <a:tblPr firstRow="1" bandRow="1">
                <a:tableStyleId>{5C22544A-7EE6-4342-B048-85BDC9FD1C3A}</a:tableStyleId>
              </a:tblPr>
              <a:tblGrid>
                <a:gridCol w="2781837">
                  <a:extLst>
                    <a:ext uri="{9D8B030D-6E8A-4147-A177-3AD203B41FA5}">
                      <a16:colId xmlns:a16="http://schemas.microsoft.com/office/drawing/2014/main" val="2294493453"/>
                    </a:ext>
                  </a:extLst>
                </a:gridCol>
              </a:tblGrid>
              <a:tr h="708338">
                <a:tc>
                  <a:txBody>
                    <a:bodyPr/>
                    <a:lstStyle/>
                    <a:p>
                      <a:pPr algn="ctr"/>
                      <a:r>
                        <a:rPr lang="de-DE" dirty="0"/>
                        <a:t>Schmetterling</a:t>
                      </a:r>
                    </a:p>
                  </a:txBody>
                  <a:tcPr anchor="ctr"/>
                </a:tc>
                <a:extLst>
                  <a:ext uri="{0D108BD9-81ED-4DB2-BD59-A6C34878D82A}">
                    <a16:rowId xmlns:a16="http://schemas.microsoft.com/office/drawing/2014/main" val="1047721399"/>
                  </a:ext>
                </a:extLst>
              </a:tr>
              <a:tr h="708338">
                <a:tc>
                  <a:txBody>
                    <a:bodyPr/>
                    <a:lstStyle/>
                    <a:p>
                      <a:pPr algn="ctr"/>
                      <a:r>
                        <a:rPr lang="de-DE" dirty="0"/>
                        <a:t>Birne</a:t>
                      </a:r>
                    </a:p>
                  </a:txBody>
                  <a:tcPr anchor="ctr"/>
                </a:tc>
                <a:extLst>
                  <a:ext uri="{0D108BD9-81ED-4DB2-BD59-A6C34878D82A}">
                    <a16:rowId xmlns:a16="http://schemas.microsoft.com/office/drawing/2014/main" val="573600397"/>
                  </a:ext>
                </a:extLst>
              </a:tr>
              <a:tr h="708338">
                <a:tc>
                  <a:txBody>
                    <a:bodyPr/>
                    <a:lstStyle/>
                    <a:p>
                      <a:pPr algn="ctr"/>
                      <a:r>
                        <a:rPr lang="de-DE" dirty="0" err="1"/>
                        <a:t>Galdiator</a:t>
                      </a:r>
                      <a:endParaRPr lang="de-DE" dirty="0"/>
                    </a:p>
                  </a:txBody>
                  <a:tcPr anchor="ctr"/>
                </a:tc>
                <a:extLst>
                  <a:ext uri="{0D108BD9-81ED-4DB2-BD59-A6C34878D82A}">
                    <a16:rowId xmlns:a16="http://schemas.microsoft.com/office/drawing/2014/main" val="2197970551"/>
                  </a:ext>
                </a:extLst>
              </a:tr>
              <a:tr h="708338">
                <a:tc>
                  <a:txBody>
                    <a:bodyPr/>
                    <a:lstStyle/>
                    <a:p>
                      <a:pPr algn="ctr"/>
                      <a:r>
                        <a:rPr lang="de-DE" dirty="0"/>
                        <a:t>Sonne</a:t>
                      </a:r>
                    </a:p>
                  </a:txBody>
                  <a:tcPr anchor="ctr"/>
                </a:tc>
                <a:extLst>
                  <a:ext uri="{0D108BD9-81ED-4DB2-BD59-A6C34878D82A}">
                    <a16:rowId xmlns:a16="http://schemas.microsoft.com/office/drawing/2014/main" val="1208988670"/>
                  </a:ext>
                </a:extLst>
              </a:tr>
              <a:tr h="708338">
                <a:tc>
                  <a:txBody>
                    <a:bodyPr/>
                    <a:lstStyle/>
                    <a:p>
                      <a:pPr algn="ctr"/>
                      <a:r>
                        <a:rPr lang="de-DE" dirty="0"/>
                        <a:t>Getreide</a:t>
                      </a:r>
                    </a:p>
                  </a:txBody>
                  <a:tcPr anchor="ctr"/>
                </a:tc>
                <a:extLst>
                  <a:ext uri="{0D108BD9-81ED-4DB2-BD59-A6C34878D82A}">
                    <a16:rowId xmlns:a16="http://schemas.microsoft.com/office/drawing/2014/main" val="2135022273"/>
                  </a:ext>
                </a:extLst>
              </a:tr>
            </a:tbl>
          </a:graphicData>
        </a:graphic>
      </p:graphicFrame>
    </p:spTree>
    <p:extLst>
      <p:ext uri="{BB962C8B-B14F-4D97-AF65-F5344CB8AC3E}">
        <p14:creationId xmlns:p14="http://schemas.microsoft.com/office/powerpoint/2010/main" val="335837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0" name="Straight Connector 6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1" name="Rectangle 8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4" name="Straight Connector 8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Isosceles Triangle 8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4" name="Rectangle 9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le 4">
            <a:extLst>
              <a:ext uri="{FF2B5EF4-FFF2-40B4-BE49-F238E27FC236}">
                <a16:creationId xmlns:a16="http://schemas.microsoft.com/office/drawing/2014/main" id="{70CE0A0B-8282-CA43-930E-BCE0D8FB4EAE}"/>
              </a:ext>
            </a:extLst>
          </p:cNvPr>
          <p:cNvGraphicFramePr>
            <a:graphicFrameLocks noGrp="1"/>
          </p:cNvGraphicFramePr>
          <p:nvPr>
            <p:ph idx="1"/>
            <p:extLst>
              <p:ext uri="{D42A27DB-BD31-4B8C-83A1-F6EECF244321}">
                <p14:modId xmlns:p14="http://schemas.microsoft.com/office/powerpoint/2010/main" val="226087725"/>
              </p:ext>
            </p:extLst>
          </p:nvPr>
        </p:nvGraphicFramePr>
        <p:xfrm>
          <a:off x="4703557" y="1277155"/>
          <a:ext cx="2781837" cy="3541690"/>
        </p:xfrm>
        <a:graphic>
          <a:graphicData uri="http://schemas.openxmlformats.org/drawingml/2006/table">
            <a:tbl>
              <a:tblPr firstRow="1" bandRow="1">
                <a:tableStyleId>{5C22544A-7EE6-4342-B048-85BDC9FD1C3A}</a:tableStyleId>
              </a:tblPr>
              <a:tblGrid>
                <a:gridCol w="2781837">
                  <a:extLst>
                    <a:ext uri="{9D8B030D-6E8A-4147-A177-3AD203B41FA5}">
                      <a16:colId xmlns:a16="http://schemas.microsoft.com/office/drawing/2014/main" val="2294493453"/>
                    </a:ext>
                  </a:extLst>
                </a:gridCol>
              </a:tblGrid>
              <a:tr h="708338">
                <a:tc>
                  <a:txBody>
                    <a:bodyPr/>
                    <a:lstStyle/>
                    <a:p>
                      <a:pPr algn="ctr"/>
                      <a:r>
                        <a:rPr lang="de-DE" dirty="0"/>
                        <a:t>Hammer</a:t>
                      </a:r>
                    </a:p>
                  </a:txBody>
                  <a:tcPr anchor="ctr"/>
                </a:tc>
                <a:extLst>
                  <a:ext uri="{0D108BD9-81ED-4DB2-BD59-A6C34878D82A}">
                    <a16:rowId xmlns:a16="http://schemas.microsoft.com/office/drawing/2014/main" val="1047721399"/>
                  </a:ext>
                </a:extLst>
              </a:tr>
              <a:tr h="708338">
                <a:tc>
                  <a:txBody>
                    <a:bodyPr/>
                    <a:lstStyle/>
                    <a:p>
                      <a:pPr algn="ctr"/>
                      <a:r>
                        <a:rPr lang="de-DE" dirty="0"/>
                        <a:t>Mücke</a:t>
                      </a:r>
                    </a:p>
                  </a:txBody>
                  <a:tcPr anchor="ctr"/>
                </a:tc>
                <a:extLst>
                  <a:ext uri="{0D108BD9-81ED-4DB2-BD59-A6C34878D82A}">
                    <a16:rowId xmlns:a16="http://schemas.microsoft.com/office/drawing/2014/main" val="573600397"/>
                  </a:ext>
                </a:extLst>
              </a:tr>
              <a:tr h="708338">
                <a:tc>
                  <a:txBody>
                    <a:bodyPr/>
                    <a:lstStyle/>
                    <a:p>
                      <a:pPr algn="ctr"/>
                      <a:r>
                        <a:rPr lang="de-DE" dirty="0"/>
                        <a:t>Schwert</a:t>
                      </a:r>
                    </a:p>
                  </a:txBody>
                  <a:tcPr anchor="ctr"/>
                </a:tc>
                <a:extLst>
                  <a:ext uri="{0D108BD9-81ED-4DB2-BD59-A6C34878D82A}">
                    <a16:rowId xmlns:a16="http://schemas.microsoft.com/office/drawing/2014/main" val="2197970551"/>
                  </a:ext>
                </a:extLst>
              </a:tr>
              <a:tr h="708338">
                <a:tc>
                  <a:txBody>
                    <a:bodyPr/>
                    <a:lstStyle/>
                    <a:p>
                      <a:pPr algn="ctr"/>
                      <a:r>
                        <a:rPr lang="de-DE" dirty="0"/>
                        <a:t>Geld</a:t>
                      </a:r>
                    </a:p>
                  </a:txBody>
                  <a:tcPr anchor="ctr"/>
                </a:tc>
                <a:extLst>
                  <a:ext uri="{0D108BD9-81ED-4DB2-BD59-A6C34878D82A}">
                    <a16:rowId xmlns:a16="http://schemas.microsoft.com/office/drawing/2014/main" val="1208988670"/>
                  </a:ext>
                </a:extLst>
              </a:tr>
              <a:tr h="708338">
                <a:tc>
                  <a:txBody>
                    <a:bodyPr/>
                    <a:lstStyle/>
                    <a:p>
                      <a:pPr algn="ctr"/>
                      <a:r>
                        <a:rPr lang="de-DE" dirty="0"/>
                        <a:t>UFO</a:t>
                      </a:r>
                    </a:p>
                  </a:txBody>
                  <a:tcPr anchor="ctr"/>
                </a:tc>
                <a:extLst>
                  <a:ext uri="{0D108BD9-81ED-4DB2-BD59-A6C34878D82A}">
                    <a16:rowId xmlns:a16="http://schemas.microsoft.com/office/drawing/2014/main" val="2135022273"/>
                  </a:ext>
                </a:extLst>
              </a:tr>
            </a:tbl>
          </a:graphicData>
        </a:graphic>
      </p:graphicFrame>
    </p:spTree>
    <p:extLst>
      <p:ext uri="{BB962C8B-B14F-4D97-AF65-F5344CB8AC3E}">
        <p14:creationId xmlns:p14="http://schemas.microsoft.com/office/powerpoint/2010/main" val="3855500178"/>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Words>
  <Application>Microsoft Macintosh PowerPoint</Application>
  <PresentationFormat>Breitbild</PresentationFormat>
  <Paragraphs>42</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Trebuchet MS</vt:lpstr>
      <vt:lpstr>Wingdings 3</vt:lpstr>
      <vt:lpstr>Facette</vt:lpstr>
      <vt:lpstr> Jungschar Zuhause</vt:lpstr>
      <vt:lpstr>Anleitung - Just One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Jungschar Zuhause</dc:title>
  <dc:creator>soerenzeine soerenzeine</dc:creator>
  <cp:lastModifiedBy>soerenzeine soerenzeine</cp:lastModifiedBy>
  <cp:revision>5</cp:revision>
  <dcterms:created xsi:type="dcterms:W3CDTF">2020-11-12T07:33:55Z</dcterms:created>
  <dcterms:modified xsi:type="dcterms:W3CDTF">2020-11-12T08:16:25Z</dcterms:modified>
</cp:coreProperties>
</file>